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86" r:id="rId4"/>
    <p:sldId id="282" r:id="rId5"/>
    <p:sldId id="283" r:id="rId6"/>
    <p:sldId id="311" r:id="rId7"/>
    <p:sldId id="308" r:id="rId8"/>
    <p:sldId id="309" r:id="rId9"/>
    <p:sldId id="301" r:id="rId10"/>
    <p:sldId id="303" r:id="rId11"/>
    <p:sldId id="307" r:id="rId12"/>
    <p:sldId id="300" r:id="rId13"/>
    <p:sldId id="291" r:id="rId14"/>
    <p:sldId id="293" r:id="rId15"/>
    <p:sldId id="297" r:id="rId16"/>
    <p:sldId id="292" r:id="rId17"/>
    <p:sldId id="294" r:id="rId18"/>
    <p:sldId id="268" r:id="rId19"/>
    <p:sldId id="310" r:id="rId20"/>
    <p:sldId id="312" r:id="rId21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EE98EC07-2651-493E-B11A-FE124B4F087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900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F630E0-21DE-4C64-ACA8-038C0A88CE83}" type="slidenum">
              <a:rPr lang="el-GR" altLang="el-GR" sz="1300" smtClean="0"/>
              <a:pPr eaLnBrk="1" hangingPunct="1">
                <a:spcBef>
                  <a:spcPct val="0"/>
                </a:spcBef>
              </a:pPr>
              <a:t>9</a:t>
            </a:fld>
            <a:endParaRPr lang="el-GR" altLang="el-GR" sz="1300" smtClean="0"/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  <a:p>
            <a:pPr eaLnBrk="1" hangingPunct="1">
              <a:spcBef>
                <a:spcPct val="0"/>
              </a:spcBef>
            </a:pPr>
            <a:endParaRPr lang="el-GR" altLang="el-GR" smtClean="0"/>
          </a:p>
          <a:p>
            <a:pPr eaLnBrk="1" hangingPunct="1">
              <a:spcBef>
                <a:spcPct val="0"/>
              </a:spcBef>
            </a:pPr>
            <a:r>
              <a:rPr lang="el-GR" altLang="el-GR" smtClean="0"/>
              <a:t>Ενδεικτικά αναφέρεται ότι σήμερα η σχολή υποστηρίζει 176 ενεργά προγράμματα τα  οποία διαχειρίζεται ο Επιτροπή Ερευνών του ΕΜΠ. </a:t>
            </a:r>
          </a:p>
          <a:p>
            <a:pPr eaLnBrk="1" hangingPunct="1">
              <a:spcBef>
                <a:spcPct val="0"/>
              </a:spcBef>
            </a:pPr>
            <a:endParaRPr lang="el-GR" altLang="el-GR" smtClean="0"/>
          </a:p>
          <a:p>
            <a:pPr eaLnBrk="1" hangingPunct="1">
              <a:spcBef>
                <a:spcPct val="0"/>
              </a:spcBef>
            </a:pPr>
            <a:r>
              <a:rPr lang="el-GR" altLang="el-GR" smtClean="0"/>
              <a:t>Από τα στατιστικά στοιχεία του οικονομικού έτους 2006, τα συνολικά έσοδα από τα παραπάνω προγράμματα έφτασαν τα 5 εκατομμύρια ευρώ.  </a:t>
            </a:r>
          </a:p>
          <a:p>
            <a:pPr eaLnBrk="1" hangingPunct="1">
              <a:spcBef>
                <a:spcPct val="0"/>
              </a:spcBef>
            </a:pPr>
            <a:endParaRPr lang="el-GR" altLang="el-GR" smtClean="0"/>
          </a:p>
          <a:p>
            <a:pPr eaLnBrk="1" hangingPunct="1">
              <a:spcBef>
                <a:spcPct val="0"/>
              </a:spcBef>
            </a:pPr>
            <a:r>
              <a:rPr lang="el-GR" altLang="el-GR" smtClean="0"/>
              <a:t>Τόσο σε επίπεδο εκπαίδευσης όσο και σε επίπεδο έρευνας,  οι δραστηριότητες τις σχολής εστιάζονται στους ακόλουθους τέσσερεις κύριους άξονες..      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A40DCF-AF78-498D-86BC-3B113FAEFBA7}" type="slidenum">
              <a:rPr lang="el-GR" altLang="el-GR" sz="130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l-GR" altLang="el-GR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E6B7BE-EFD3-4775-B924-067E2308E4E2}" type="slidenum">
              <a:rPr lang="el-GR" altLang="el-GR" sz="1300" smtClean="0"/>
              <a:pPr eaLnBrk="1" hangingPunct="1">
                <a:spcBef>
                  <a:spcPct val="0"/>
                </a:spcBef>
              </a:pPr>
              <a:t>10</a:t>
            </a:fld>
            <a:endParaRPr lang="el-GR" altLang="el-GR" sz="1300" smtClean="0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Την μελέτη, σχεδίαση και ανάπτυξη Τηλεπικοινωνιακών Συστημάτων και Δικτύων Υπολογιστών </a:t>
            </a: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635AEC-7853-4C44-9338-04A4D59CFB4B}" type="slidenum">
              <a:rPr lang="el-GR" altLang="el-GR" sz="130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A6F9-710B-415D-83D4-E8950D72466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7759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B2862-AF57-4B6C-B5C7-A07BD59366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405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0A86-E3F9-455F-A81D-FA0BC7C1528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5499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7B6B-9FC5-4557-A615-A267FAA035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193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4C79-DE26-4853-A4AE-2064A6D835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0813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FA0B-4150-4FB9-963D-6CCCABF29CA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833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37B0-A930-435C-B939-0071C6DE2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95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52D5-CFEA-4356-816D-53D5AD6E65C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875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BF66-71C9-411C-B3AF-1AADE085FBB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50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E26B-7586-42AB-9A7B-84D40D3A39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263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2CFF-E6BD-4615-9880-3446B55B3DA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37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247598D-DDA7-4273-B3DF-9C63A99D17F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5" Type="http://schemas.openxmlformats.org/officeDocument/2006/relationships/image" Target="../media/image21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0848-505D-424D-8124-6E210F64F5B5}" type="slidenum">
              <a:rPr lang="el-GR" altLang="el-GR"/>
              <a:pPr>
                <a:defRPr/>
              </a:pPr>
              <a:t>1</a:t>
            </a:fld>
            <a:endParaRPr lang="el-GR" altLang="el-GR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743075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sz="3600" smtClean="0">
                <a:latin typeface="Calibri" pitchFamily="34" charset="0"/>
              </a:rPr>
              <a:t>Σχολή Ηλεκτρολόγων Μηχανικών και Μηχανικών Υπολογιστών </a:t>
            </a:r>
            <a:br>
              <a:rPr lang="el-GR" altLang="el-GR" sz="3600" smtClean="0">
                <a:latin typeface="Calibri" pitchFamily="34" charset="0"/>
              </a:rPr>
            </a:br>
            <a:r>
              <a:rPr lang="el-GR" altLang="el-GR" sz="3600" smtClean="0">
                <a:latin typeface="Calibri" pitchFamily="34" charset="0"/>
              </a:rPr>
              <a:t>ΕΜΠ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5616575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latin typeface="Calibri" pitchFamily="34" charset="0"/>
              </a:rPr>
              <a:t>Νεκτάριος Κοζύρης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>
                <a:latin typeface="Calibri" pitchFamily="34" charset="0"/>
              </a:rPr>
              <a:t>Κοσμήτορας</a:t>
            </a:r>
            <a:endParaRPr lang="el-GR" altLang="el-GR" sz="2000" smtClean="0"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8594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1837-2017, 180 ΧΡΟΝΙΑ ΕΜ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1913"/>
            <a:ext cx="2076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0"/>
            <a:ext cx="24844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234A1-FE13-471C-B1DA-92F03346DB81}" type="slidenum">
              <a:rPr lang="el-GR" altLang="el-GR"/>
              <a:pPr>
                <a:defRPr/>
              </a:pPr>
              <a:t>10</a:t>
            </a:fld>
            <a:endParaRPr lang="el-GR" altLang="el-GR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76250" y="282575"/>
            <a:ext cx="2530475" cy="720725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latin typeface="Calibri" pitchFamily="34" charset="0"/>
                <a:cs typeface="Calibri" pitchFamily="34" charset="0"/>
              </a:rPr>
              <a:t>Επικοινωνίες</a:t>
            </a:r>
          </a:p>
        </p:txBody>
      </p:sp>
      <p:pic>
        <p:nvPicPr>
          <p:cNvPr id="11268" name="Picture 4" descr="120px-Fibreoptic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836613"/>
            <a:ext cx="1512888" cy="2278062"/>
          </a:xfrm>
          <a:noFill/>
        </p:spPr>
      </p:pic>
      <p:pic>
        <p:nvPicPr>
          <p:cNvPr id="11269" name="Picture 6" descr="250px-Milstar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2409825" cy="1841500"/>
          </a:xfrm>
          <a:noFill/>
        </p:spPr>
      </p:pic>
      <p:pic>
        <p:nvPicPr>
          <p:cNvPr id="11270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781675"/>
            <a:ext cx="1116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C:\tmima\papananos1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95800"/>
            <a:ext cx="15652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7" descr="rob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14863"/>
            <a:ext cx="16367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 bwMode="auto">
          <a:xfrm>
            <a:off x="446088" y="3429000"/>
            <a:ext cx="38385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2800" kern="0" dirty="0" smtClean="0">
                <a:latin typeface="Calibri" pitchFamily="34" charset="0"/>
                <a:cs typeface="Calibri" pitchFamily="34" charset="0"/>
              </a:rPr>
              <a:t>Ηλεκτρονική και Συστήματα</a:t>
            </a:r>
          </a:p>
        </p:txBody>
      </p:sp>
      <p:sp>
        <p:nvSpPr>
          <p:cNvPr id="11275" name="Text Box 16"/>
          <p:cNvSpPr txBox="1">
            <a:spLocks noChangeArrowheads="1"/>
          </p:cNvSpPr>
          <p:nvPr/>
        </p:nvSpPr>
        <p:spPr bwMode="auto">
          <a:xfrm flipH="1">
            <a:off x="1403350" y="4365625"/>
            <a:ext cx="746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>
              <a:latin typeface="Tahoma" pitchFamily="34" charset="0"/>
            </a:endParaRPr>
          </a:p>
        </p:txBody>
      </p:sp>
      <p:pic>
        <p:nvPicPr>
          <p:cNvPr id="11276" name="Picture 7" descr="field-power-transmission-lin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03663"/>
            <a:ext cx="150971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 descr="cr-bnp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229225"/>
            <a:ext cx="1819275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78" name="Object 6"/>
          <p:cNvGraphicFramePr>
            <a:graphicFrameLocks noChangeAspect="1"/>
          </p:cNvGraphicFramePr>
          <p:nvPr/>
        </p:nvGraphicFramePr>
        <p:xfrm>
          <a:off x="4635500" y="4532313"/>
          <a:ext cx="1671638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Bitmap Image" r:id="rId12" imgW="5780952" imgH="6439799" progId="Paint.Picture">
                  <p:embed/>
                </p:oleObj>
              </mc:Choice>
              <mc:Fallback>
                <p:oleObj name="Bitmap Image" r:id="rId12" imgW="5780952" imgH="643979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32313"/>
                        <a:ext cx="1671638" cy="186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 txBox="1">
            <a:spLocks noRot="1" noChangeArrowheads="1"/>
          </p:cNvSpPr>
          <p:nvPr/>
        </p:nvSpPr>
        <p:spPr bwMode="auto">
          <a:xfrm>
            <a:off x="4491038" y="3436938"/>
            <a:ext cx="2530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3200" kern="0" dirty="0" smtClean="0">
                <a:latin typeface="Calibri" pitchFamily="34" charset="0"/>
                <a:cs typeface="Calibri" pitchFamily="34" charset="0"/>
              </a:rPr>
              <a:t>Ενέργεια</a:t>
            </a:r>
          </a:p>
        </p:txBody>
      </p:sp>
      <p:pic>
        <p:nvPicPr>
          <p:cNvPr id="11280" name="Picture 8" descr="alph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8" t="20177" r="2835" b="-1752"/>
          <a:stretch>
            <a:fillRect/>
          </a:stretch>
        </p:blipFill>
        <p:spPr bwMode="auto">
          <a:xfrm>
            <a:off x="5157788" y="1404938"/>
            <a:ext cx="16891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 descr="motherboard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88975"/>
            <a:ext cx="1789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1" descr="step5-pseudo-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9"/>
          <a:stretch>
            <a:fillRect/>
          </a:stretch>
        </p:blipFill>
        <p:spPr bwMode="auto">
          <a:xfrm>
            <a:off x="7164388" y="2276475"/>
            <a:ext cx="17287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Rot="1" noChangeArrowheads="1"/>
          </p:cNvSpPr>
          <p:nvPr/>
        </p:nvSpPr>
        <p:spPr bwMode="auto">
          <a:xfrm>
            <a:off x="4514850" y="450850"/>
            <a:ext cx="3081338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2800" kern="0" smtClean="0">
                <a:latin typeface="Calibri" pitchFamily="34" charset="0"/>
                <a:cs typeface="Calibri" pitchFamily="34" charset="0"/>
              </a:rPr>
              <a:t>Πληροφορική</a:t>
            </a:r>
            <a:endParaRPr lang="el-GR" altLang="el-GR" sz="2800" kern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851F9-6668-4865-9011-A475294730FD}" type="slidenum">
              <a:rPr lang="el-GR" altLang="el-GR" smtClean="0"/>
              <a:pPr>
                <a:defRPr/>
              </a:pPr>
              <a:t>11</a:t>
            </a:fld>
            <a:endParaRPr lang="el-GR" altLang="el-GR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52513"/>
            <a:ext cx="91424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457200" y="255588"/>
            <a:ext cx="82296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3600" kern="0" dirty="0" smtClean="0">
                <a:latin typeface="Calibri" pitchFamily="34" charset="0"/>
                <a:cs typeface="Calibri" pitchFamily="34" charset="0"/>
              </a:rPr>
              <a:t>Επιλογές ανά κατεύθυνση-χρονική εξέλιξη</a:t>
            </a:r>
          </a:p>
        </p:txBody>
      </p:sp>
      <p:pic>
        <p:nvPicPr>
          <p:cNvPr id="12293" name="Picture 7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D5FF0-E1AF-483D-83C6-654C767C7F14}" type="slidenum">
              <a:rPr lang="el-GR" altLang="el-GR" smtClean="0"/>
              <a:pPr>
                <a:defRPr/>
              </a:pPr>
              <a:t>12</a:t>
            </a:fld>
            <a:endParaRPr lang="el-GR" altLang="el-GR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6741" r="22136" b="5875"/>
          <a:stretch>
            <a:fillRect/>
          </a:stretch>
        </p:blipFill>
        <p:spPr bwMode="auto">
          <a:xfrm>
            <a:off x="1258888" y="188913"/>
            <a:ext cx="7062787" cy="619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E5666-1750-4F01-BB34-7FCD0B001FC1}" type="slidenum">
              <a:rPr lang="el-GR" altLang="el-GR"/>
              <a:pPr>
                <a:defRPr/>
              </a:pPr>
              <a:t>13</a:t>
            </a:fld>
            <a:endParaRPr lang="el-GR" altLang="el-GR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8188" y="1844675"/>
          <a:ext cx="7129462" cy="31146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8038"/>
                <a:gridCol w="1118038"/>
                <a:gridCol w="919112"/>
                <a:gridCol w="620160"/>
                <a:gridCol w="1118038"/>
                <a:gridCol w="1118038"/>
                <a:gridCol w="1118038"/>
              </a:tblGrid>
              <a:tr h="34607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Έτος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Κατάταξη Παγκοσμίως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Κριτήρια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Overall Score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</a:tr>
              <a:tr h="6921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AR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ER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CPP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HIC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21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2015-2016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101-150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54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75,4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83,6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84,3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69,41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</a:tr>
              <a:tr h="6921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2014-2015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101-150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53,8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74,3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87,6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79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68,80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</a:tr>
              <a:tr h="6921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2013-2014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51-100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53,1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77,2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93,1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82,5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70,74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</a:tr>
            </a:tbl>
          </a:graphicData>
        </a:graphic>
      </p:graphicFrame>
      <p:sp>
        <p:nvSpPr>
          <p:cNvPr id="14389" name="Rectangle 1"/>
          <p:cNvSpPr>
            <a:spLocks noChangeArrowheads="1"/>
          </p:cNvSpPr>
          <p:nvPr/>
        </p:nvSpPr>
        <p:spPr bwMode="auto">
          <a:xfrm>
            <a:off x="436563" y="1035050"/>
            <a:ext cx="70564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latin typeface="Calibri" pitchFamily="34" charset="0"/>
                <a:ea typeface="Times New Roman" pitchFamily="18" charset="0"/>
                <a:cs typeface="Calibri" pitchFamily="34" charset="0"/>
              </a:rPr>
              <a:t>Αντικείμενο Ηλεκτρολόγου Μηχανικού</a:t>
            </a:r>
            <a:r>
              <a:rPr lang="en-US" altLang="el-GR" sz="1800">
                <a:latin typeface="Calibri" pitchFamily="34" charset="0"/>
                <a:ea typeface="Times New Roman" pitchFamily="18" charset="0"/>
                <a:cs typeface="Calibri" pitchFamily="34" charset="0"/>
              </a:rPr>
              <a:t> (Electrical/Electronics Engineering)</a:t>
            </a:r>
            <a:endParaRPr lang="el-GR" altLang="el-GR" sz="140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390" name="Rectangle 4"/>
          <p:cNvSpPr>
            <a:spLocks noChangeArrowheads="1"/>
          </p:cNvSpPr>
          <p:nvPr/>
        </p:nvSpPr>
        <p:spPr bwMode="auto">
          <a:xfrm>
            <a:off x="461963" y="214313"/>
            <a:ext cx="62642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Διεθνής κατάταξη Σχολής</a:t>
            </a:r>
            <a:r>
              <a:rPr lang="en-US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en-US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QS rankings)</a:t>
            </a:r>
            <a:endParaRPr lang="el-GR" altLang="el-GR" sz="28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391" name="TextBox 5"/>
          <p:cNvSpPr txBox="1">
            <a:spLocks noChangeArrowheads="1"/>
          </p:cNvSpPr>
          <p:nvPr/>
        </p:nvSpPr>
        <p:spPr bwMode="auto">
          <a:xfrm>
            <a:off x="220663" y="6505575"/>
            <a:ext cx="748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Πηγή: </a:t>
            </a:r>
            <a:r>
              <a:rPr lang="en-US" altLang="el-GR" sz="1400">
                <a:latin typeface="Calibri" pitchFamily="34" charset="0"/>
              </a:rPr>
              <a:t>QS</a:t>
            </a:r>
            <a:r>
              <a:rPr lang="el-GR" altLang="el-GR" sz="1400">
                <a:latin typeface="Calibri" pitchFamily="34" charset="0"/>
              </a:rPr>
              <a:t>-</a:t>
            </a:r>
            <a:r>
              <a:rPr lang="en-US" altLang="el-GR" sz="1400">
                <a:latin typeface="Calibri" pitchFamily="34" charset="0"/>
              </a:rPr>
              <a:t>Top Universities</a:t>
            </a:r>
            <a:r>
              <a:rPr lang="el-GR" altLang="el-GR" sz="1400">
                <a:latin typeface="Calibri" pitchFamily="34" charset="0"/>
              </a:rPr>
              <a:t>/</a:t>
            </a:r>
            <a:r>
              <a:rPr lang="en-US" altLang="el-GR" sz="1400">
                <a:latin typeface="Calibri" pitchFamily="34" charset="0"/>
              </a:rPr>
              <a:t>World Rankings</a:t>
            </a:r>
            <a:endParaRPr lang="el-GR" altLang="el-GR" sz="1400">
              <a:latin typeface="Calibri" pitchFamily="34" charset="0"/>
            </a:endParaRPr>
          </a:p>
        </p:txBody>
      </p:sp>
      <p:pic>
        <p:nvPicPr>
          <p:cNvPr id="14392" name="Picture 58" descr="https://www.topuniversities.com/sites/all/themes/topuni/assets/images/rankings/world-university-rank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692150"/>
            <a:ext cx="28289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3" name="Picture 7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4" name="Picture 58" descr="C:\Users\nkoziris\Desktop\docs\talks\koziris talks\20171127-100years\QS-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b="6049"/>
          <a:stretch>
            <a:fillRect/>
          </a:stretch>
        </p:blipFill>
        <p:spPr bwMode="auto">
          <a:xfrm>
            <a:off x="698500" y="4937125"/>
            <a:ext cx="70405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BECBC-D3AB-4974-9259-C510967E877E}" type="slidenum">
              <a:rPr lang="el-GR" altLang="el-GR"/>
              <a:pPr>
                <a:defRPr/>
              </a:pPr>
              <a:t>14</a:t>
            </a:fld>
            <a:endParaRPr lang="el-GR" altLang="el-GR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650" y="1700213"/>
          <a:ext cx="7550150" cy="28813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78265"/>
                <a:gridCol w="1178265"/>
                <a:gridCol w="976385"/>
                <a:gridCol w="682440"/>
                <a:gridCol w="1178265"/>
                <a:gridCol w="1178265"/>
                <a:gridCol w="1178265"/>
              </a:tblGrid>
              <a:tr h="320146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Έτος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Κατάταξη Παγκοσμίως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Κριτήρια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Overall Score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64029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AR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ER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CPP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HIC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402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2015-2016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101-150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56,6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74,2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82,3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69,7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67,70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6402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2014-2015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101-150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55,7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74,1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82,7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69,8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67,39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6402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2013-2014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000">
                          <a:effectLst/>
                        </a:rPr>
                        <a:t>151-200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43,2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74,7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84,1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76,8</a:t>
                      </a:r>
                      <a:endParaRPr lang="el-GR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63,83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sp>
        <p:nvSpPr>
          <p:cNvPr id="15413" name="TextBox 9"/>
          <p:cNvSpPr txBox="1">
            <a:spLocks noChangeArrowheads="1"/>
          </p:cNvSpPr>
          <p:nvPr/>
        </p:nvSpPr>
        <p:spPr bwMode="auto">
          <a:xfrm>
            <a:off x="866775" y="860425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Αντικείμενο Επιστήμης Υπολογιστών (</a:t>
            </a:r>
            <a:r>
              <a:rPr lang="en-US" altLang="el-GR" sz="2400">
                <a:latin typeface="Calibri" pitchFamily="34" charset="0"/>
                <a:ea typeface="Times New Roman" pitchFamily="18" charset="0"/>
                <a:cs typeface="Calibri" pitchFamily="34" charset="0"/>
              </a:rPr>
              <a:t>Computer Science):</a:t>
            </a:r>
            <a:endParaRPr lang="el-GR" altLang="el-GR" sz="2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5414" name="Rectangle 10"/>
          <p:cNvSpPr>
            <a:spLocks noChangeArrowheads="1"/>
          </p:cNvSpPr>
          <p:nvPr/>
        </p:nvSpPr>
        <p:spPr bwMode="auto">
          <a:xfrm>
            <a:off x="1476375" y="188913"/>
            <a:ext cx="62642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Διεθνής κατάταξη Σχολής</a:t>
            </a:r>
            <a:r>
              <a:rPr lang="en-US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l-GR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lang="en-US" altLang="el-GR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QS rankings)</a:t>
            </a:r>
            <a:endParaRPr lang="el-GR" altLang="el-GR" sz="28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5415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6" name="Picture 57" descr="C:\Users\nkoziris\Desktop\docs\talks\koziris talks\20171127-100years\QS-computer sci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24400"/>
            <a:ext cx="67738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7" name="TextBox 5"/>
          <p:cNvSpPr txBox="1">
            <a:spLocks noChangeArrowheads="1"/>
          </p:cNvSpPr>
          <p:nvPr/>
        </p:nvSpPr>
        <p:spPr bwMode="auto">
          <a:xfrm>
            <a:off x="220663" y="6505575"/>
            <a:ext cx="748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Πηγή: </a:t>
            </a:r>
            <a:r>
              <a:rPr lang="en-US" altLang="el-GR" sz="1400">
                <a:latin typeface="Calibri" pitchFamily="34" charset="0"/>
              </a:rPr>
              <a:t>QS</a:t>
            </a:r>
            <a:r>
              <a:rPr lang="el-GR" altLang="el-GR" sz="1400">
                <a:latin typeface="Calibri" pitchFamily="34" charset="0"/>
              </a:rPr>
              <a:t>-</a:t>
            </a:r>
            <a:r>
              <a:rPr lang="en-US" altLang="el-GR" sz="1400">
                <a:latin typeface="Calibri" pitchFamily="34" charset="0"/>
              </a:rPr>
              <a:t>Top Universities</a:t>
            </a:r>
            <a:r>
              <a:rPr lang="el-GR" altLang="el-GR" sz="1400">
                <a:latin typeface="Calibri" pitchFamily="34" charset="0"/>
              </a:rPr>
              <a:t>/</a:t>
            </a:r>
            <a:r>
              <a:rPr lang="en-US" altLang="el-GR" sz="1400">
                <a:latin typeface="Calibri" pitchFamily="34" charset="0"/>
              </a:rPr>
              <a:t>World Rankings</a:t>
            </a:r>
            <a:endParaRPr lang="el-GR" altLang="el-G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E9A0A-7B3A-4E93-8A5C-2BA4C057A2C4}" type="slidenum">
              <a:rPr lang="el-GR" altLang="el-GR" smtClean="0"/>
              <a:pPr>
                <a:defRPr/>
              </a:pPr>
              <a:t>15</a:t>
            </a:fld>
            <a:endParaRPr lang="el-GR" altLang="el-GR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052513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643438" y="1268413"/>
            <a:ext cx="433387" cy="3889375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6013" y="5516563"/>
          <a:ext cx="7056437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56437"/>
              </a:tblGrid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chemeClr val="tx1"/>
                          </a:solidFill>
                          <a:effectLst/>
                        </a:rPr>
                        <a:t>Αριθμός Πανεπιστημίων που αξιολογούνται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effectLst/>
                        </a:rPr>
                        <a:t>ανά 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επιστημονικό πεδίο </a:t>
                      </a:r>
                      <a:endParaRPr lang="el-GR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(στοιχεία 2016, http</a:t>
                      </a:r>
                      <a:r>
                        <a:rPr lang="el-GR" sz="1100" b="0" dirty="0">
                          <a:solidFill>
                            <a:schemeClr val="tx1"/>
                          </a:solidFill>
                          <a:effectLst/>
                        </a:rPr>
                        <a:t>://www.iu.qs.com/university-rankings/subject-tables/)</a:t>
                      </a:r>
                      <a:endParaRPr lang="el-GR" sz="11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348038" y="1257300"/>
            <a:ext cx="431800" cy="3887788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Line Callout 2 8"/>
          <p:cNvSpPr/>
          <p:nvPr/>
        </p:nvSpPr>
        <p:spPr>
          <a:xfrm>
            <a:off x="4092575" y="333375"/>
            <a:ext cx="863600" cy="431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7863"/>
              <a:gd name="adj6" fmla="val -54807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397" name="TextBox 9"/>
          <p:cNvSpPr txBox="1">
            <a:spLocks noChangeArrowheads="1"/>
          </p:cNvSpPr>
          <p:nvPr/>
        </p:nvSpPr>
        <p:spPr bwMode="auto">
          <a:xfrm>
            <a:off x="4211638" y="333375"/>
            <a:ext cx="720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" pitchFamily="34" charset="0"/>
              </a:rPr>
              <a:t>1074 σχολές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5364163" y="655638"/>
            <a:ext cx="863600" cy="431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7863"/>
              <a:gd name="adj6" fmla="val -54807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399" name="TextBox 13"/>
          <p:cNvSpPr txBox="1">
            <a:spLocks noChangeArrowheads="1"/>
          </p:cNvSpPr>
          <p:nvPr/>
        </p:nvSpPr>
        <p:spPr bwMode="auto">
          <a:xfrm>
            <a:off x="5508625" y="663575"/>
            <a:ext cx="719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>
                <a:latin typeface="Calibri" pitchFamily="34" charset="0"/>
              </a:rPr>
              <a:t>908 σχολές</a:t>
            </a:r>
          </a:p>
        </p:txBody>
      </p:sp>
      <p:pic>
        <p:nvPicPr>
          <p:cNvPr id="16400" name="Picture 7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1EFA7-1B70-42D1-BC66-D73C1EDAB832}" type="slidenum">
              <a:rPr lang="el-GR" altLang="el-GR"/>
              <a:pPr>
                <a:defRPr/>
              </a:pPr>
              <a:t>16</a:t>
            </a:fld>
            <a:endParaRPr lang="el-GR" altLang="el-GR" dirty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5288" y="1147763"/>
            <a:ext cx="792162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Θέση κατάταξης 101-150:</a:t>
            </a:r>
            <a:endParaRPr lang="en-US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-</a:t>
            </a:r>
            <a:r>
              <a:rPr lang="en-US" altLang="el-GR" sz="2000">
                <a:latin typeface="Calibri" pitchFamily="34" charset="0"/>
              </a:rPr>
              <a:t>University of Washington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Yale University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Johns Hopkins University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Michigan State University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New York University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Rice University</a:t>
            </a:r>
            <a:r>
              <a:rPr lang="el-GR" altLang="el-GR" sz="2000">
                <a:latin typeface="Calibri" pitchFamily="34" charset="0"/>
              </a:rPr>
              <a:t> των Η.Π.Α.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-</a:t>
            </a:r>
            <a:r>
              <a:rPr lang="en-US" altLang="el-GR" sz="2000">
                <a:latin typeface="Calibri" pitchFamily="34" charset="0"/>
              </a:rPr>
              <a:t>King</a:t>
            </a:r>
            <a:r>
              <a:rPr lang="el-GR" altLang="el-GR" sz="2000">
                <a:latin typeface="Calibri" pitchFamily="34" charset="0"/>
              </a:rPr>
              <a:t>’</a:t>
            </a:r>
            <a:r>
              <a:rPr lang="en-US" altLang="el-GR" sz="2000">
                <a:latin typeface="Calibri" pitchFamily="34" charset="0"/>
              </a:rPr>
              <a:t>s College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University of Birmingham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University of Bristol</a:t>
            </a:r>
            <a:r>
              <a:rPr lang="el-GR" altLang="el-GR" sz="2000">
                <a:latin typeface="Calibri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Calibri" pitchFamily="34" charset="0"/>
              </a:rPr>
              <a:t>University of Strathclyde</a:t>
            </a:r>
            <a:r>
              <a:rPr lang="el-GR" altLang="el-GR" sz="2000">
                <a:latin typeface="Calibri" pitchFamily="34" charset="0"/>
              </a:rPr>
              <a:t>, </a:t>
            </a:r>
            <a:r>
              <a:rPr lang="en-US" altLang="el-GR" sz="2000">
                <a:latin typeface="Calibri" pitchFamily="34" charset="0"/>
              </a:rPr>
              <a:t>University of Surrey</a:t>
            </a:r>
            <a:r>
              <a:rPr lang="el-GR" altLang="el-GR" sz="2000">
                <a:latin typeface="Calibri" pitchFamily="34" charset="0"/>
              </a:rPr>
              <a:t> του Ηνωμένου Βασιλείου.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-</a:t>
            </a:r>
            <a:r>
              <a:rPr lang="en-US" altLang="el-GR" sz="2000">
                <a:latin typeface="Calibri" pitchFamily="34" charset="0"/>
              </a:rPr>
              <a:t>Technion</a:t>
            </a:r>
            <a:r>
              <a:rPr lang="el-GR" altLang="el-GR" sz="2000">
                <a:latin typeface="Calibri" pitchFamily="34" charset="0"/>
              </a:rPr>
              <a:t>-</a:t>
            </a:r>
            <a:r>
              <a:rPr lang="en-US" altLang="el-GR" sz="2000">
                <a:latin typeface="Calibri" pitchFamily="34" charset="0"/>
              </a:rPr>
              <a:t>Israel Institute of Technology</a:t>
            </a:r>
            <a:r>
              <a:rPr lang="el-GR" altLang="el-GR" sz="2000">
                <a:latin typeface="Calibri" pitchFamily="34" charset="0"/>
              </a:rPr>
              <a:t> του Ισραήλ και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>
                <a:latin typeface="Calibri" pitchFamily="34" charset="0"/>
              </a:rPr>
              <a:t>Vienna University of Technology</a:t>
            </a:r>
            <a:r>
              <a:rPr lang="el-GR" altLang="el-GR" sz="2000">
                <a:latin typeface="Calibri" pitchFamily="34" charset="0"/>
              </a:rPr>
              <a:t> της Αυστρίας.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Θέση κατάταξης 151-200: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Σχολές </a:t>
            </a:r>
            <a:r>
              <a:rPr lang="en-US" altLang="el-GR" sz="2000">
                <a:latin typeface="Calibri" pitchFamily="34" charset="0"/>
              </a:rPr>
              <a:t>ECE </a:t>
            </a:r>
            <a:r>
              <a:rPr lang="el-GR" altLang="el-GR" sz="2000">
                <a:latin typeface="Calibri" pitchFamily="34" charset="0"/>
              </a:rPr>
              <a:t>από τα Πανεπιστήμια Boston University, Ecole Polytechnique, Tampere University of Technology, University of California Davis.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50825" y="396875"/>
            <a:ext cx="77771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Αντικείμενο Ηλεκτρολόγου &amp; Ηλεκτρονικού Μηχανικού: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el-GR" altLang="el-GR" sz="1800" b="1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7413" name="Picture 4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737B5-778E-41BD-929F-92F809336FC3}" type="slidenum">
              <a:rPr lang="el-GR" altLang="el-GR"/>
              <a:pPr>
                <a:defRPr/>
              </a:pPr>
              <a:t>17</a:t>
            </a:fld>
            <a:endParaRPr lang="el-GR" altLang="el-GR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68313" y="1268413"/>
            <a:ext cx="792003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Θέση κατάταξης 101-150:</a:t>
            </a:r>
            <a:endParaRPr lang="en-US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Eindhoven University of Technology, Northwestern University, Rice University, University of Bristol, University of California Davis.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Θέση κατάταξης 151-200: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Σχολές </a:t>
            </a:r>
            <a:r>
              <a:rPr lang="en-US" altLang="el-GR" sz="2000">
                <a:latin typeface="Calibri" pitchFamily="34" charset="0"/>
              </a:rPr>
              <a:t>ECE </a:t>
            </a:r>
            <a:r>
              <a:rPr lang="el-GR" altLang="el-GR" sz="2000">
                <a:latin typeface="Calibri" pitchFamily="34" charset="0"/>
              </a:rPr>
              <a:t>από τα Πανεπιστήμια Lund University, Ohio State University, University of California Santa Barbara και Universite Pierre et Marie Curie.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44513" y="590550"/>
            <a:ext cx="755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Αντικείμενο Επιστήμης Υπολογιστών (</a:t>
            </a:r>
            <a:r>
              <a:rPr lang="en-US" altLang="el-GR" sz="24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Computer Science):</a:t>
            </a:r>
            <a:endParaRPr lang="el-GR" altLang="el-GR" sz="2400" b="1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9750" y="4941888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0000"/>
                </a:solidFill>
                <a:latin typeface="Calibri" pitchFamily="34" charset="0"/>
              </a:rPr>
              <a:t>Στην Ευρώπη, η Σχολή μας κατατάσσεται ανάμεσα στις 50 καλύτερες Σχολές τόσο στο αντικείμενο του Ηλεκτρολόγου Μηχανικού (θέση 27-51) όσο και στο αντικείμενο της Επιστήμης Υπολογιστών (θέση 32-51).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438" name="Picture 5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500F3-53CE-4250-BD0C-9B7EA755D4D7}" type="slidenum">
              <a:rPr lang="el-GR" altLang="el-GR"/>
              <a:pPr>
                <a:defRPr/>
              </a:pPr>
              <a:t>18</a:t>
            </a:fld>
            <a:endParaRPr lang="el-GR" altLang="el-GR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latin typeface="Calibri" pitchFamily="34" charset="0"/>
                <a:cs typeface="Calibri" pitchFamily="34" charset="0"/>
              </a:rPr>
              <a:t>ΕΠΙΣΕΥ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424863" cy="3095625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latin typeface="Calibri" pitchFamily="34" charset="0"/>
                <a:cs typeface="Calibri" pitchFamily="34" charset="0"/>
              </a:rPr>
              <a:t>Ερευνητικό Πανεπιστημιακό Ινστιτούτο Συστημάτων Επικοινωνιών &amp; Υπολογιστών.</a:t>
            </a:r>
          </a:p>
          <a:p>
            <a:pPr eaLnBrk="1" hangingPunct="1"/>
            <a:r>
              <a:rPr lang="el-GR" altLang="el-GR" sz="2400" smtClean="0">
                <a:latin typeface="Calibri" pitchFamily="34" charset="0"/>
                <a:cs typeface="Calibri" pitchFamily="34" charset="0"/>
              </a:rPr>
              <a:t>«Καρδιά» της έρευνας της Σχολής ΗΜΜΥ.</a:t>
            </a:r>
          </a:p>
          <a:p>
            <a:pPr eaLnBrk="1" hangingPunct="1"/>
            <a:r>
              <a:rPr lang="el-GR" altLang="el-GR" sz="2400" smtClean="0">
                <a:latin typeface="Calibri" pitchFamily="34" charset="0"/>
                <a:cs typeface="Calibri" pitchFamily="34" charset="0"/>
              </a:rPr>
              <a:t>Μαζί με τις υπόλοιπες Σχολές του ΕΜΠ, είμαστε στην πρώτη θέση των ελληνικών Ιδρυμάτων/Ερευνητικών Κέντρων σε ανταγωνιστικά ερευνητικά έργα στην ΕΕ.</a:t>
            </a:r>
          </a:p>
          <a:p>
            <a:pPr eaLnBrk="1" hangingPunct="1">
              <a:buFontTx/>
              <a:buNone/>
            </a:pPr>
            <a:endParaRPr lang="el-GR" altLang="el-GR" sz="24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B2B84-89E7-4658-9138-A4818A8E6969}" type="slidenum">
              <a:rPr lang="el-GR" altLang="el-GR" smtClean="0"/>
              <a:pPr>
                <a:defRPr/>
              </a:pPr>
              <a:t>19</a:t>
            </a:fld>
            <a:endParaRPr lang="el-GR" altLang="el-GR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827088" y="1125538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Στόχος μας είναι να εκπαιδεύουμε τους αρίστους.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619250" y="2073275"/>
            <a:ext cx="6481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Να τους προετοιμάζουμε για να είναι ανταγωνιστικοί και να ξεχωρίζουν με την επιστημονική τους κατάρτιση διεθνώς.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>
              <a:latin typeface="Calibri" pitchFamily="34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16238" y="3284538"/>
            <a:ext cx="5256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Να δίνουν λύσεις στα προβλήματα και να είναι χρήσιμοι στην κοινωνία και στη χώρα.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856038" y="4508500"/>
            <a:ext cx="4449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Calibri" pitchFamily="34" charset="0"/>
              </a:rPr>
              <a:t>Να παράγουμε έρευνα αιχμής και να προετοιμάζουμε το τεχνολογικό μέλλον, βοηθώντας την Ελλάδα και τον κόσμο.</a:t>
            </a:r>
          </a:p>
        </p:txBody>
      </p:sp>
      <p:pic>
        <p:nvPicPr>
          <p:cNvPr id="20487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5CAB1-A66E-4BF7-8150-278834FFF3D1}" type="slidenum">
              <a:rPr lang="el-GR" altLang="el-GR" smtClean="0"/>
              <a:pPr>
                <a:defRPr/>
              </a:pPr>
              <a:t>2</a:t>
            </a:fld>
            <a:endParaRPr lang="el-GR" altLang="el-GR"/>
          </a:p>
        </p:txBody>
      </p:sp>
      <p:pic>
        <p:nvPicPr>
          <p:cNvPr id="3075" name="Picture 2" descr="1837-2017, 180 ΧΡΟΝΙΑ ΕΜ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4088"/>
            <a:ext cx="46085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900113" y="1196975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>
                <a:latin typeface="Calibri" pitchFamily="34" charset="0"/>
              </a:rPr>
              <a:t>Φέτος εορτάζουμε τα </a:t>
            </a:r>
            <a:r>
              <a:rPr lang="en-US" altLang="el-GR">
                <a:latin typeface="Calibri" pitchFamily="34" charset="0"/>
              </a:rPr>
              <a:t>180 </a:t>
            </a:r>
            <a:r>
              <a:rPr lang="el-GR" altLang="el-GR">
                <a:latin typeface="Calibri" pitchFamily="34" charset="0"/>
              </a:rPr>
              <a:t>χρόνια ΕΜΠ</a:t>
            </a:r>
          </a:p>
        </p:txBody>
      </p:sp>
      <p:pic>
        <p:nvPicPr>
          <p:cNvPr id="3077" name="Picture 4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1837-2017, 180 ΧΡΟΝΙΑ ΕΜ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61913"/>
            <a:ext cx="20764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8830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D9992-E727-4CD4-8AAF-9F17534780A7}" type="slidenum">
              <a:rPr lang="el-GR" altLang="el-GR" smtClean="0"/>
              <a:pPr>
                <a:defRPr/>
              </a:pPr>
              <a:t>20</a:t>
            </a:fld>
            <a:endParaRPr lang="el-GR" altLang="el-GR"/>
          </a:p>
        </p:txBody>
      </p:sp>
      <p:pic>
        <p:nvPicPr>
          <p:cNvPr id="2150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5A5D-F4BE-440F-98BF-631099222219}" type="slidenum">
              <a:rPr lang="el-GR" altLang="el-GR" smtClean="0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81075" y="476250"/>
            <a:ext cx="7632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>
                <a:latin typeface="Calibri" pitchFamily="34" charset="0"/>
              </a:rPr>
              <a:t>..και τα 100 χρόνια της Σχολής: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5084763"/>
            <a:ext cx="368141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8594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 descr="C:\Users\nkoziris\Desktop\kosmitoras\180 χρόνια-100 χρόνια ΣΗΜΜΥ\100 χρόνια ΣΗΜΜΥ\logo\FINAL-aris _100years\100years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2060575"/>
            <a:ext cx="40100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B1244-6F38-432B-9893-AE44EF98121B}" type="slidenum">
              <a:rPr lang="el-GR" altLang="el-GR" smtClean="0"/>
              <a:pPr>
                <a:defRPr/>
              </a:pPr>
              <a:t>4</a:t>
            </a:fld>
            <a:endParaRPr lang="el-GR" altLang="el-GR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51500" y="476250"/>
            <a:ext cx="3492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b="1">
                <a:solidFill>
                  <a:srgbClr val="FF0000"/>
                </a:solidFill>
                <a:latin typeface="Calibri" pitchFamily="34" charset="0"/>
              </a:rPr>
              <a:t>1914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Με νόμο του 1914 το Ίδρυμα καθιερώνεται ως «</a:t>
            </a:r>
            <a:r>
              <a:rPr lang="el-GR" altLang="el-GR" sz="1600" b="1">
                <a:solidFill>
                  <a:srgbClr val="FF0000"/>
                </a:solidFill>
                <a:latin typeface="Calibri" pitchFamily="34" charset="0"/>
              </a:rPr>
              <a:t>Εθνικό Μετσόβιο Πολυτεχνείο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» (Ε.Μ.Π.)</a:t>
            </a: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 Ίδρυση ανώτατης σχολής </a:t>
            </a:r>
            <a:r>
              <a:rPr lang="el-GR" altLang="el-GR" sz="1600" b="1">
                <a:solidFill>
                  <a:srgbClr val="FF0000"/>
                </a:solidFill>
                <a:latin typeface="Calibri" pitchFamily="34" charset="0"/>
              </a:rPr>
              <a:t>Ηλεκτρολόγων και Τηλεγραφομηχανικών 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(τετραετούς διάρκειας).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3731" r="39108" b="2548"/>
          <a:stretch>
            <a:fillRect/>
          </a:stretch>
        </p:blipFill>
        <p:spPr bwMode="auto">
          <a:xfrm>
            <a:off x="0" y="177800"/>
            <a:ext cx="5292725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21BF7-8230-4344-BEA0-843687369526}" type="slidenum">
              <a:rPr lang="el-GR" altLang="el-GR" smtClean="0"/>
              <a:pPr>
                <a:defRPr/>
              </a:pPr>
              <a:t>5</a:t>
            </a:fld>
            <a:endParaRPr lang="el-GR" altLang="el-G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651500" y="476250"/>
            <a:ext cx="34925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b="1">
                <a:solidFill>
                  <a:srgbClr val="FF0000"/>
                </a:solidFill>
                <a:latin typeface="Calibri" pitchFamily="34" charset="0"/>
              </a:rPr>
              <a:t>1917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Η τελευταία ριζική μεταρρύθμιση στην οργάνωση και διοίκηση του Ιδρύματος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πραγματοποιείται το 1917 με ειδικό νόμο. Το Ε.Μ.Π. αποκτά πέντε  Ανώτατες Σχολές: </a:t>
            </a: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>
                <a:solidFill>
                  <a:srgbClr val="FF0000"/>
                </a:solidFill>
                <a:latin typeface="Calibri" pitchFamily="34" charset="0"/>
              </a:rPr>
              <a:t>1. </a:t>
            </a:r>
            <a:r>
              <a:rPr lang="el-GR" altLang="el-GR" sz="1600" b="1">
                <a:solidFill>
                  <a:srgbClr val="FF0000"/>
                </a:solidFill>
                <a:latin typeface="Calibri" pitchFamily="34" charset="0"/>
              </a:rPr>
              <a:t>Πολιτικών  Μηχανικών, </a:t>
            </a:r>
            <a:endParaRPr lang="en-US" altLang="el-GR" sz="16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 b="1">
                <a:solidFill>
                  <a:srgbClr val="FF0000"/>
                </a:solidFill>
                <a:latin typeface="Calibri" pitchFamily="34" charset="0"/>
              </a:rPr>
              <a:t>2. </a:t>
            </a:r>
            <a:r>
              <a:rPr lang="el-GR" altLang="el-GR" sz="1600" b="1">
                <a:solidFill>
                  <a:srgbClr val="FF0000"/>
                </a:solidFill>
                <a:latin typeface="Calibri" pitchFamily="34" charset="0"/>
              </a:rPr>
              <a:t>Μηχανολόγων – Ηλεκτρολόγων</a:t>
            </a:r>
            <a:endParaRPr lang="en-US" altLang="el-GR" sz="1600" b="1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l-GR" altLang="el-GR" sz="1600" b="1">
                <a:solidFill>
                  <a:srgbClr val="FF0000"/>
                </a:solidFill>
                <a:latin typeface="Calibri" pitchFamily="34" charset="0"/>
              </a:rPr>
              <a:t>πενταετούς διάρκειας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FF0000"/>
                </a:solidFill>
                <a:latin typeface="Calibri" pitchFamily="34" charset="0"/>
              </a:rPr>
              <a:t>3. 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Αρχιτεκτόνων Μηχανικών, </a:t>
            </a: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FF0000"/>
                </a:solidFill>
                <a:latin typeface="Calibri" pitchFamily="34" charset="0"/>
              </a:rPr>
              <a:t>4. 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Χημικών Μηχανικών και </a:t>
            </a:r>
            <a:endParaRPr lang="en-US" altLang="el-GR" sz="16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600">
                <a:solidFill>
                  <a:srgbClr val="FF0000"/>
                </a:solidFill>
                <a:latin typeface="Calibri" pitchFamily="34" charset="0"/>
              </a:rPr>
              <a:t>5. </a:t>
            </a:r>
            <a:r>
              <a:rPr lang="el-GR" altLang="el-GR" sz="1600">
                <a:solidFill>
                  <a:srgbClr val="FF0000"/>
                </a:solidFill>
                <a:latin typeface="Calibri" pitchFamily="34" charset="0"/>
              </a:rPr>
              <a:t>Τοπογράφων Μηχανικών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53707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2D5D1-DFE6-42AB-9323-82511D0BC4F6}" type="slidenum">
              <a:rPr lang="el-GR" altLang="el-GR" smtClean="0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3" name="Rectangle 2"/>
          <p:cNvSpPr/>
          <p:nvPr/>
        </p:nvSpPr>
        <p:spPr>
          <a:xfrm>
            <a:off x="467544" y="404664"/>
            <a:ext cx="8281292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2000" dirty="0"/>
              <a:t>1975 – Η Σχολή χωρίζεται σε 2 σχολές:  </a:t>
            </a:r>
          </a:p>
          <a:p>
            <a:pPr marL="2114550" lvl="4" indent="-285750">
              <a:buFontTx/>
              <a:buChar char="-"/>
              <a:defRPr/>
            </a:pPr>
            <a:r>
              <a:rPr lang="el-GR" altLang="el-GR" dirty="0"/>
              <a:t>Σχολή Μηχανολόγων</a:t>
            </a:r>
          </a:p>
          <a:p>
            <a:pPr marL="2114550" lvl="4" indent="-285750">
              <a:buFontTx/>
              <a:buChar char="-"/>
              <a:defRPr/>
            </a:pPr>
            <a:r>
              <a:rPr lang="el-GR" altLang="el-GR" dirty="0"/>
              <a:t>Σχολή </a:t>
            </a:r>
            <a:r>
              <a:rPr lang="en-US" altLang="el-GR" dirty="0"/>
              <a:t>H</a:t>
            </a:r>
            <a:r>
              <a:rPr lang="el-GR" altLang="el-GR" dirty="0" err="1"/>
              <a:t>λεκτρολόγων</a:t>
            </a:r>
            <a:endParaRPr lang="el-GR" altLang="el-GR" dirty="0"/>
          </a:p>
          <a:p>
            <a:pPr marL="2571750" lvl="5" indent="-285750">
              <a:buFontTx/>
              <a:buChar char="-"/>
              <a:defRPr/>
            </a:pPr>
            <a:r>
              <a:rPr lang="el-GR" altLang="el-GR" dirty="0"/>
              <a:t>Κύκλος Ηλεκτρονικού </a:t>
            </a:r>
            <a:r>
              <a:rPr lang="el-GR" altLang="el-GR" dirty="0" err="1"/>
              <a:t>Ηλ</a:t>
            </a:r>
            <a:r>
              <a:rPr lang="el-GR" altLang="el-GR" dirty="0"/>
              <a:t>. </a:t>
            </a:r>
            <a:r>
              <a:rPr lang="el-GR" altLang="el-GR" dirty="0" err="1"/>
              <a:t>Μηχ</a:t>
            </a:r>
            <a:endParaRPr lang="el-GR" altLang="el-GR" dirty="0"/>
          </a:p>
          <a:p>
            <a:pPr marL="2571750" lvl="5" indent="-285750">
              <a:buFontTx/>
              <a:buChar char="-"/>
              <a:defRPr/>
            </a:pPr>
            <a:r>
              <a:rPr lang="el-GR" altLang="el-GR" dirty="0"/>
              <a:t>Κύκλος Ενεργειακού </a:t>
            </a:r>
            <a:r>
              <a:rPr lang="el-GR" altLang="el-GR" dirty="0" err="1"/>
              <a:t>Ηλ</a:t>
            </a:r>
            <a:r>
              <a:rPr lang="el-GR" altLang="el-GR" dirty="0"/>
              <a:t>. Μηχ.</a:t>
            </a:r>
            <a:endParaRPr lang="en-US" altLang="el-GR" dirty="0"/>
          </a:p>
          <a:p>
            <a:pPr marL="2114550" lvl="4" indent="-285750">
              <a:buFontTx/>
              <a:buChar char="-"/>
              <a:defRPr/>
            </a:pPr>
            <a:endParaRPr lang="el-GR" altLang="el-GR" dirty="0"/>
          </a:p>
          <a:p>
            <a:pPr>
              <a:defRPr/>
            </a:pPr>
            <a:r>
              <a:rPr lang="el-GR" altLang="el-GR" sz="2000" dirty="0"/>
              <a:t>1982 –</a:t>
            </a:r>
            <a:r>
              <a:rPr lang="el-GR" altLang="el-GR" sz="2000" dirty="0">
                <a:sym typeface="Wingdings" pitchFamily="2" charset="2"/>
              </a:rPr>
              <a:t> </a:t>
            </a:r>
            <a:r>
              <a:rPr lang="el-GR" altLang="el-GR" sz="2000" dirty="0"/>
              <a:t>Τμήμα</a:t>
            </a:r>
            <a:r>
              <a:rPr lang="en-US" altLang="el-GR" sz="2000" dirty="0"/>
              <a:t>  H</a:t>
            </a:r>
            <a:r>
              <a:rPr lang="el-GR" altLang="el-GR" sz="2000" dirty="0" err="1"/>
              <a:t>λεκτρολόγων</a:t>
            </a:r>
            <a:endParaRPr lang="el-GR" altLang="el-GR" sz="2000" dirty="0"/>
          </a:p>
          <a:p>
            <a:pPr marL="2571750" lvl="5" indent="-285750">
              <a:buFontTx/>
              <a:buChar char="-"/>
              <a:defRPr/>
            </a:pPr>
            <a:r>
              <a:rPr lang="el-GR" altLang="el-GR" dirty="0"/>
              <a:t>Τομέας Ηλεκτροεπιστήμης</a:t>
            </a:r>
          </a:p>
          <a:p>
            <a:pPr marL="2571750" lvl="5" indent="-285750">
              <a:buFontTx/>
              <a:buChar char="-"/>
              <a:defRPr/>
            </a:pPr>
            <a:r>
              <a:rPr lang="el-GR" altLang="el-GR" dirty="0"/>
              <a:t>Τομέας Ηλεκτρικής Ενέργειας</a:t>
            </a:r>
          </a:p>
          <a:p>
            <a:pPr marL="2571750" lvl="5" indent="-285750">
              <a:buFontTx/>
              <a:buChar char="-"/>
              <a:defRPr/>
            </a:pPr>
            <a:r>
              <a:rPr lang="el-GR" altLang="el-GR" dirty="0"/>
              <a:t>Τομέας Πληροφορικής</a:t>
            </a:r>
            <a:r>
              <a:rPr lang="el-GR" altLang="el-GR" sz="2000" dirty="0"/>
              <a:t>		</a:t>
            </a:r>
            <a:endParaRPr lang="en-US" altLang="el-GR" sz="2000" dirty="0"/>
          </a:p>
          <a:p>
            <a:pPr>
              <a:defRPr/>
            </a:pPr>
            <a:endParaRPr lang="en-US" altLang="el-GR" sz="2000" dirty="0"/>
          </a:p>
          <a:p>
            <a:pPr>
              <a:defRPr/>
            </a:pPr>
            <a:r>
              <a:rPr lang="el-GR" altLang="el-GR" sz="2000" dirty="0">
                <a:solidFill>
                  <a:srgbClr val="FF0000"/>
                </a:solidFill>
              </a:rPr>
              <a:t>1991</a:t>
            </a:r>
            <a:r>
              <a:rPr lang="el-GR" altLang="el-GR" sz="2000" dirty="0"/>
              <a:t> – Πρώτο τμήμα στην Ελλάδα που μετονομάζεται σε</a:t>
            </a:r>
            <a:r>
              <a:rPr lang="en-US" altLang="el-GR" sz="2000" dirty="0"/>
              <a:t>:</a:t>
            </a:r>
            <a:r>
              <a:rPr lang="el-GR" altLang="el-GR" sz="2000" dirty="0"/>
              <a:t> </a:t>
            </a:r>
          </a:p>
          <a:p>
            <a:pPr lvl="1">
              <a:defRPr/>
            </a:pPr>
            <a:r>
              <a:rPr lang="el-GR" altLang="el-GR" dirty="0"/>
              <a:t>	</a:t>
            </a:r>
          </a:p>
          <a:p>
            <a:pPr lvl="1">
              <a:defRPr/>
            </a:pPr>
            <a:r>
              <a:rPr lang="el-GR" altLang="el-GR" dirty="0"/>
              <a:t>	Τμήμα Ηλεκτρολόγων Μηχανικών </a:t>
            </a:r>
            <a:r>
              <a:rPr lang="el-GR" altLang="el-GR" dirty="0">
                <a:solidFill>
                  <a:srgbClr val="FF0000"/>
                </a:solidFill>
              </a:rPr>
              <a:t>&amp; Μηχανικών Υπολογιστών	</a:t>
            </a:r>
          </a:p>
          <a:p>
            <a:pPr lvl="1">
              <a:defRPr/>
            </a:pPr>
            <a:endParaRPr lang="el-GR" altLang="el-G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altLang="el-GR" sz="2000" dirty="0">
                <a:solidFill>
                  <a:srgbClr val="FF0000"/>
                </a:solidFill>
              </a:rPr>
              <a:t>1993 </a:t>
            </a:r>
            <a:r>
              <a:rPr lang="el-GR" altLang="el-GR" sz="2000" dirty="0"/>
              <a:t>–</a:t>
            </a:r>
            <a:r>
              <a:rPr lang="el-GR" altLang="el-GR" sz="2000" dirty="0">
                <a:solidFill>
                  <a:srgbClr val="FF0000"/>
                </a:solidFill>
              </a:rPr>
              <a:t> </a:t>
            </a:r>
            <a:r>
              <a:rPr lang="el-GR" altLang="el-GR" sz="2000" dirty="0"/>
              <a:t>Πρώτο τμήμα με θεσμοθετημένο πρόγραμμα Διδακτορικών Σπουδών</a:t>
            </a:r>
          </a:p>
          <a:p>
            <a:pPr lvl="1">
              <a:defRPr/>
            </a:pPr>
            <a:r>
              <a:rPr lang="el-GR" altLang="el-GR" sz="20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l-GR" altLang="el-GR" sz="2000" dirty="0">
                <a:solidFill>
                  <a:srgbClr val="FF0000"/>
                </a:solidFill>
              </a:rPr>
              <a:t>2002</a:t>
            </a:r>
            <a:r>
              <a:rPr lang="el-GR" altLang="el-GR" sz="2000" dirty="0"/>
              <a:t> – Σχολή Ηλεκτρολόγων Μηχανικών και Μηχανικών Υπολογιστών</a:t>
            </a:r>
          </a:p>
          <a:p>
            <a:pPr>
              <a:defRPr/>
            </a:pPr>
            <a:endParaRPr lang="el-GR" altLang="el-GR" sz="2000" dirty="0"/>
          </a:p>
        </p:txBody>
      </p:sp>
      <p:pic>
        <p:nvPicPr>
          <p:cNvPr id="7172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100763"/>
            <a:ext cx="2133600" cy="476250"/>
          </a:xfrm>
        </p:spPr>
        <p:txBody>
          <a:bodyPr/>
          <a:lstStyle/>
          <a:p>
            <a:pPr>
              <a:defRPr/>
            </a:pPr>
            <a:fld id="{7EFB4032-4D97-4223-9CA2-320BC30FC3E4}" type="slidenum">
              <a:rPr lang="el-GR" altLang="el-GR" smtClean="0"/>
              <a:pPr>
                <a:defRPr/>
              </a:pPr>
              <a:t>7</a:t>
            </a:fld>
            <a:endParaRPr lang="el-GR" altLang="el-GR"/>
          </a:p>
        </p:txBody>
      </p:sp>
      <p:sp>
        <p:nvSpPr>
          <p:cNvPr id="5" name="4 - Έλλειψη"/>
          <p:cNvSpPr/>
          <p:nvPr/>
        </p:nvSpPr>
        <p:spPr>
          <a:xfrm>
            <a:off x="1327150" y="1179513"/>
            <a:ext cx="1858963" cy="1752600"/>
          </a:xfrm>
          <a:prstGeom prst="ellipse">
            <a:avLst/>
          </a:prstGeom>
          <a:solidFill>
            <a:srgbClr val="105368"/>
          </a:solidFill>
          <a:ln>
            <a:solidFill>
              <a:srgbClr val="105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783013" y="1211263"/>
            <a:ext cx="1789112" cy="1690687"/>
          </a:xfrm>
          <a:prstGeom prst="ellipse">
            <a:avLst/>
          </a:prstGeom>
          <a:solidFill>
            <a:srgbClr val="A12932"/>
          </a:solidFill>
          <a:ln>
            <a:solidFill>
              <a:srgbClr val="A12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205538" y="1179513"/>
            <a:ext cx="1858962" cy="1752600"/>
          </a:xfrm>
          <a:prstGeom prst="ellipse">
            <a:avLst/>
          </a:prstGeom>
          <a:solidFill>
            <a:srgbClr val="F9C112"/>
          </a:solidFill>
          <a:ln>
            <a:solidFill>
              <a:srgbClr val="F9C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198" name="7 - TextBox"/>
          <p:cNvSpPr txBox="1">
            <a:spLocks noChangeArrowheads="1"/>
          </p:cNvSpPr>
          <p:nvPr/>
        </p:nvSpPr>
        <p:spPr bwMode="auto">
          <a:xfrm>
            <a:off x="1417638" y="1597025"/>
            <a:ext cx="1679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5400">
                <a:solidFill>
                  <a:schemeClr val="bg1"/>
                </a:solidFill>
                <a:latin typeface="Calibri" pitchFamily="34" charset="0"/>
              </a:rPr>
              <a:t>&gt;50</a:t>
            </a:r>
            <a:endParaRPr lang="el-GR" altLang="el-GR" sz="5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8 - TextBox"/>
          <p:cNvSpPr txBox="1">
            <a:spLocks noChangeArrowheads="1"/>
          </p:cNvSpPr>
          <p:nvPr/>
        </p:nvSpPr>
        <p:spPr bwMode="auto">
          <a:xfrm>
            <a:off x="6253163" y="1597025"/>
            <a:ext cx="1763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5400">
                <a:solidFill>
                  <a:schemeClr val="bg1"/>
                </a:solidFill>
                <a:latin typeface="Calibri" pitchFamily="34" charset="0"/>
              </a:rPr>
              <a:t>&gt;200</a:t>
            </a:r>
            <a:endParaRPr lang="el-GR" altLang="el-GR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0" name="9 - TextBox"/>
          <p:cNvSpPr txBox="1">
            <a:spLocks noChangeArrowheads="1"/>
          </p:cNvSpPr>
          <p:nvPr/>
        </p:nvSpPr>
        <p:spPr bwMode="auto">
          <a:xfrm>
            <a:off x="3883025" y="1597025"/>
            <a:ext cx="1582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5400">
                <a:solidFill>
                  <a:schemeClr val="bg1"/>
                </a:solidFill>
                <a:latin typeface="Calibri" pitchFamily="34" charset="0"/>
              </a:rPr>
              <a:t>~150</a:t>
            </a:r>
            <a:endParaRPr lang="el-GR" altLang="el-GR" sz="5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438275" y="2979738"/>
            <a:ext cx="1620838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ΕΡΓΑΣΤΗΡΙΑ &amp; ΕΡΕΥΝΗΤΙΚΕΣ ΟΜΑΔΕΣ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563938" y="2979738"/>
            <a:ext cx="22320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ΑΤΟΜΑ ΠΡΟΣΩΠΙΚΟ</a:t>
            </a:r>
          </a:p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(ΔΙΔΑΚΤΙΚΟ, ΕΡΕΥΝΗΤΙΚΟ, ΔΙΟΙΚΗΤΙΚΟ)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334125" y="2979738"/>
            <a:ext cx="162242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ΕΡΕΥΝΗΤΕΣ &amp; ΕΡΕΥΝΗΤΙΚΟΙ ΣΥΝΕΡΓΑΤΕΣ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4716463" y="5229225"/>
            <a:ext cx="0" cy="1295400"/>
          </a:xfrm>
          <a:prstGeom prst="line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17 - TextBox"/>
          <p:cNvSpPr txBox="1">
            <a:spLocks noChangeArrowheads="1"/>
          </p:cNvSpPr>
          <p:nvPr/>
        </p:nvSpPr>
        <p:spPr bwMode="auto">
          <a:xfrm>
            <a:off x="1331913" y="5300663"/>
            <a:ext cx="2376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5400">
                <a:solidFill>
                  <a:srgbClr val="A12932"/>
                </a:solidFill>
                <a:latin typeface="Calibri" pitchFamily="34" charset="0"/>
              </a:rPr>
              <a:t>215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ΠΡΟΠΤΥΧΙΑΚΑ ΜΑΘΗΜΑΤΑ</a:t>
            </a:r>
          </a:p>
        </p:txBody>
      </p:sp>
      <p:sp>
        <p:nvSpPr>
          <p:cNvPr id="8207" name="18 - TextBox"/>
          <p:cNvSpPr txBox="1">
            <a:spLocks noChangeArrowheads="1"/>
          </p:cNvSpPr>
          <p:nvPr/>
        </p:nvSpPr>
        <p:spPr bwMode="auto">
          <a:xfrm>
            <a:off x="5724525" y="5300663"/>
            <a:ext cx="23764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5400">
                <a:solidFill>
                  <a:srgbClr val="A12932"/>
                </a:solidFill>
                <a:latin typeface="Calibri" pitchFamily="34" charset="0"/>
              </a:rPr>
              <a:t>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ΜΕΤΑΠΤΥΧΙΑΚΑ ΜΑΘΗΜΑΤΑ</a:t>
            </a:r>
          </a:p>
        </p:txBody>
      </p:sp>
      <p:pic>
        <p:nvPicPr>
          <p:cNvPr id="8208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100763"/>
            <a:ext cx="2133600" cy="476250"/>
          </a:xfrm>
        </p:spPr>
        <p:txBody>
          <a:bodyPr/>
          <a:lstStyle/>
          <a:p>
            <a:pPr>
              <a:defRPr/>
            </a:pPr>
            <a:fld id="{0D49A996-188A-4DA7-BD2D-462099B5430D}" type="slidenum">
              <a:rPr lang="el-GR" altLang="el-GR" smtClean="0"/>
              <a:pPr>
                <a:defRPr/>
              </a:pPr>
              <a:t>8</a:t>
            </a:fld>
            <a:endParaRPr lang="el-GR" altLang="el-GR"/>
          </a:p>
        </p:txBody>
      </p:sp>
      <p:grpSp>
        <p:nvGrpSpPr>
          <p:cNvPr id="9219" name="19 - Ομάδα"/>
          <p:cNvGrpSpPr>
            <a:grpSpLocks/>
          </p:cNvGrpSpPr>
          <p:nvPr/>
        </p:nvGrpSpPr>
        <p:grpSpPr bwMode="auto">
          <a:xfrm>
            <a:off x="1258888" y="1412875"/>
            <a:ext cx="2290762" cy="1895475"/>
            <a:chOff x="1372394" y="1772816"/>
            <a:chExt cx="2290266" cy="1895897"/>
          </a:xfrm>
        </p:grpSpPr>
        <p:sp>
          <p:nvSpPr>
            <p:cNvPr id="5" name="4 - Έλλειψη"/>
            <p:cNvSpPr/>
            <p:nvPr/>
          </p:nvSpPr>
          <p:spPr>
            <a:xfrm>
              <a:off x="1529522" y="1772816"/>
              <a:ext cx="1976010" cy="1895897"/>
            </a:xfrm>
            <a:prstGeom prst="ellipse">
              <a:avLst/>
            </a:prstGeom>
            <a:solidFill>
              <a:srgbClr val="105368"/>
            </a:solidFill>
            <a:ln>
              <a:solidFill>
                <a:srgbClr val="1053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9234" name="7 - TextBox"/>
            <p:cNvSpPr txBox="1">
              <a:spLocks noChangeArrowheads="1"/>
            </p:cNvSpPr>
            <p:nvPr/>
          </p:nvSpPr>
          <p:spPr bwMode="auto">
            <a:xfrm>
              <a:off x="1372394" y="2043656"/>
              <a:ext cx="2290266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5400">
                  <a:solidFill>
                    <a:schemeClr val="bg1"/>
                  </a:solidFill>
                  <a:latin typeface="Calibri" pitchFamily="34" charset="0"/>
                </a:rPr>
                <a:t>&gt;2.000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ΠΡΟΠΤΥΧΙΑΚΟΙ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ΦΟΙΤΗΤΕΣ</a:t>
              </a:r>
              <a:endParaRPr lang="el-GR" altLang="el-GR" sz="54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9220" name="22 - Ομάδα"/>
          <p:cNvGrpSpPr>
            <a:grpSpLocks/>
          </p:cNvGrpSpPr>
          <p:nvPr/>
        </p:nvGrpSpPr>
        <p:grpSpPr bwMode="auto">
          <a:xfrm>
            <a:off x="6411913" y="1412875"/>
            <a:ext cx="1976437" cy="1895475"/>
            <a:chOff x="6412582" y="1961820"/>
            <a:chExt cx="1975842" cy="1895897"/>
          </a:xfrm>
        </p:grpSpPr>
        <p:sp>
          <p:nvSpPr>
            <p:cNvPr id="19" name="18 - Έλλειψη"/>
            <p:cNvSpPr/>
            <p:nvPr/>
          </p:nvSpPr>
          <p:spPr>
            <a:xfrm>
              <a:off x="6412582" y="1961820"/>
              <a:ext cx="1975842" cy="1895897"/>
            </a:xfrm>
            <a:prstGeom prst="ellipse">
              <a:avLst/>
            </a:prstGeom>
            <a:solidFill>
              <a:srgbClr val="F9C112"/>
            </a:solidFill>
            <a:ln>
              <a:solidFill>
                <a:srgbClr val="F9C1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9232" name="8 - TextBox"/>
            <p:cNvSpPr txBox="1">
              <a:spLocks noChangeArrowheads="1"/>
            </p:cNvSpPr>
            <p:nvPr/>
          </p:nvSpPr>
          <p:spPr bwMode="auto">
            <a:xfrm>
              <a:off x="6518647" y="2232660"/>
              <a:ext cx="1763712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5400">
                  <a:solidFill>
                    <a:schemeClr val="bg1"/>
                  </a:solidFill>
                  <a:latin typeface="Calibri" pitchFamily="34" charset="0"/>
                </a:rPr>
                <a:t>&gt;400</a:t>
              </a:r>
              <a:endParaRPr lang="el-GR" altLang="el-GR" sz="540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ΜΕΤΑΠΤΥΧΙΑΚΟΙ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ΦΟΙΤΗΤΕΣ</a:t>
              </a:r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1619250" y="3355975"/>
            <a:ext cx="16208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ΣΤΑ 5 ΧΡΟΝΙΑ ΣΠΟΥΔΩΝ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6478588" y="3355975"/>
            <a:ext cx="1909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ΣΤΑ 2 ΜΕΤΑΠΤΥΧΙΑΚΑ ΠΡΟΓΡΑΜΜΑΤΑ ΠΟΥ ΣΥΝΤΟΝΙΖΕΙ Η ΣΧΟΛΗ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4716463" y="5229225"/>
            <a:ext cx="0" cy="1295400"/>
          </a:xfrm>
          <a:prstGeom prst="line">
            <a:avLst/>
          </a:prstGeom>
          <a:ln w="34925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17 - TextBox"/>
          <p:cNvSpPr txBox="1">
            <a:spLocks noChangeArrowheads="1"/>
          </p:cNvSpPr>
          <p:nvPr/>
        </p:nvSpPr>
        <p:spPr bwMode="auto">
          <a:xfrm>
            <a:off x="1331913" y="5300663"/>
            <a:ext cx="23764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5400">
                <a:solidFill>
                  <a:srgbClr val="A12932"/>
                </a:solidFill>
                <a:latin typeface="Calibri" pitchFamily="34" charset="0"/>
              </a:rPr>
              <a:t>&gt;9.000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ΑΠΟΦΟΙΤΟΙ ΑΠΟ ΤΟ 1977</a:t>
            </a:r>
          </a:p>
        </p:txBody>
      </p:sp>
      <p:sp>
        <p:nvSpPr>
          <p:cNvPr id="9226" name="18 - TextBox"/>
          <p:cNvSpPr txBox="1">
            <a:spLocks noChangeArrowheads="1"/>
          </p:cNvSpPr>
          <p:nvPr/>
        </p:nvSpPr>
        <p:spPr bwMode="auto">
          <a:xfrm>
            <a:off x="5724525" y="5300663"/>
            <a:ext cx="23764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5400">
                <a:solidFill>
                  <a:srgbClr val="A12932"/>
                </a:solidFill>
                <a:latin typeface="Calibri" pitchFamily="34" charset="0"/>
              </a:rPr>
              <a:t>&gt;1.000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latin typeface="Calibri" pitchFamily="34" charset="0"/>
              </a:rPr>
              <a:t>ΔΙΔΑΚΤΟΡΕΣ ΑΠΟ ΤΟ 1993</a:t>
            </a:r>
          </a:p>
        </p:txBody>
      </p:sp>
      <p:grpSp>
        <p:nvGrpSpPr>
          <p:cNvPr id="9227" name="20 - Ομάδα"/>
          <p:cNvGrpSpPr>
            <a:grpSpLocks/>
          </p:cNvGrpSpPr>
          <p:nvPr/>
        </p:nvGrpSpPr>
        <p:grpSpPr bwMode="auto">
          <a:xfrm>
            <a:off x="3835400" y="1412875"/>
            <a:ext cx="2290763" cy="1895475"/>
            <a:chOff x="3649886" y="1700808"/>
            <a:chExt cx="2290266" cy="1895897"/>
          </a:xfrm>
        </p:grpSpPr>
        <p:sp>
          <p:nvSpPr>
            <p:cNvPr id="17" name="16 - Έλλειψη"/>
            <p:cNvSpPr/>
            <p:nvPr/>
          </p:nvSpPr>
          <p:spPr>
            <a:xfrm>
              <a:off x="3807015" y="1700808"/>
              <a:ext cx="1976008" cy="1895897"/>
            </a:xfrm>
            <a:prstGeom prst="ellipse">
              <a:avLst/>
            </a:prstGeom>
            <a:solidFill>
              <a:srgbClr val="A12932"/>
            </a:solidFill>
            <a:ln>
              <a:solidFill>
                <a:srgbClr val="A129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b="1" dirty="0">
                <a:solidFill>
                  <a:schemeClr val="bg1"/>
                </a:solidFill>
              </a:endParaRPr>
            </a:p>
          </p:txBody>
        </p:sp>
        <p:sp>
          <p:nvSpPr>
            <p:cNvPr id="9230" name="7 - TextBox"/>
            <p:cNvSpPr txBox="1">
              <a:spLocks noChangeArrowheads="1"/>
            </p:cNvSpPr>
            <p:nvPr/>
          </p:nvSpPr>
          <p:spPr bwMode="auto">
            <a:xfrm>
              <a:off x="3649886" y="1971648"/>
              <a:ext cx="2290266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5400">
                  <a:solidFill>
                    <a:schemeClr val="bg1"/>
                  </a:solidFill>
                  <a:latin typeface="Calibri" pitchFamily="34" charset="0"/>
                </a:rPr>
                <a:t>&gt;700</a:t>
              </a:r>
              <a:endParaRPr lang="el-GR" altLang="el-GR" sz="540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ΔΙΔΑΚΤΟΡΙΚΟΙ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400">
                  <a:solidFill>
                    <a:schemeClr val="bg1"/>
                  </a:solidFill>
                  <a:latin typeface="Calibri" pitchFamily="34" charset="0"/>
                </a:rPr>
                <a:t>ΦΟΙΤΗΤΕΣ</a:t>
              </a:r>
            </a:p>
          </p:txBody>
        </p:sp>
      </p:grpSp>
      <p:pic>
        <p:nvPicPr>
          <p:cNvPr id="9228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B5113-9F7F-4155-BA26-763DC1D40BF0}" type="slidenum">
              <a:rPr lang="el-GR" altLang="el-GR"/>
              <a:pPr>
                <a:defRPr/>
              </a:pPr>
              <a:t>9</a:t>
            </a:fld>
            <a:endParaRPr lang="el-GR" altLang="el-GR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34938"/>
            <a:ext cx="8229600" cy="771525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libri" pitchFamily="34" charset="0"/>
                <a:cs typeface="Calibri" pitchFamily="34" charset="0"/>
              </a:rPr>
              <a:t>Το έργο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00113" y="2781300"/>
            <a:ext cx="7632700" cy="215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800" smtClean="0">
                <a:latin typeface="Calibri" pitchFamily="34" charset="0"/>
                <a:cs typeface="Calibri" pitchFamily="34" charset="0"/>
              </a:rPr>
              <a:t>Εκπαίδευση &amp; Έρευνα σε 4 κατευθύνσεις.</a:t>
            </a:r>
            <a:endParaRPr lang="en-US" altLang="el-GR" sz="280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l-GR" altLang="el-GR" sz="280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l-GR" altLang="el-GR" sz="280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l-GR" altLang="el-GR" sz="2400" smtClean="0">
                <a:latin typeface="Calibri" pitchFamily="34" charset="0"/>
                <a:cs typeface="Calibri" pitchFamily="34" charset="0"/>
              </a:rPr>
              <a:t>Δίπλωμα Ηλεκτρολόγου Μηχανικού </a:t>
            </a:r>
          </a:p>
          <a:p>
            <a:pPr algn="ctr" eaLnBrk="1" hangingPunct="1">
              <a:buFontTx/>
              <a:buNone/>
            </a:pPr>
            <a:r>
              <a:rPr lang="el-GR" altLang="el-GR" sz="2400" smtClean="0">
                <a:latin typeface="Calibri" pitchFamily="34" charset="0"/>
                <a:cs typeface="Calibri" pitchFamily="34" charset="0"/>
              </a:rPr>
              <a:t>			και Μηχανικού Υπολογιστών.</a:t>
            </a:r>
            <a:endParaRPr lang="en-US" altLang="el-GR" sz="24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5" name="Picture 6" descr="C:\Users\nkoziris\AppData\Local\Temp\jZip\jZip4B3\jZipF47\anniv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4450"/>
            <a:ext cx="1419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Users\nkoziris\Desktop\docs\talks\koziris talks\20171127-100years\home_banner_bottom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246688"/>
            <a:ext cx="63531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Users\nkoziris\Desktop\docs\talks\koziris talks\20171127-100years\home_banner_top_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67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745</Words>
  <Application>Microsoft Office PowerPoint</Application>
  <PresentationFormat>On-screen Show (4:3)</PresentationFormat>
  <Paragraphs>210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Cambria</vt:lpstr>
      <vt:lpstr>Tahoma</vt:lpstr>
      <vt:lpstr>Times New Roman</vt:lpstr>
      <vt:lpstr>MS Mincho</vt:lpstr>
      <vt:lpstr>Default Design</vt:lpstr>
      <vt:lpstr>Bitmap Image</vt:lpstr>
      <vt:lpstr>Σχολή Ηλεκτρολόγων Μηχανικών και Μηχανικών Υπολογιστών  ΕΜΠ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έργο</vt:lpstr>
      <vt:lpstr>Επικοινωνίες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ΕΠΙΣΕΥ</vt:lpstr>
      <vt:lpstr>PowerPoint Presentation</vt:lpstr>
      <vt:lpstr>PowerPoint Presentation</vt:lpstr>
    </vt:vector>
  </TitlesOfParts>
  <Company>cslab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100years</dc:title>
  <dc:creator>Nectarios Koziris</dc:creator>
  <cp:lastModifiedBy>nkoziris</cp:lastModifiedBy>
  <cp:revision>45</cp:revision>
  <dcterms:created xsi:type="dcterms:W3CDTF">2016-04-17T09:40:07Z</dcterms:created>
  <dcterms:modified xsi:type="dcterms:W3CDTF">2017-11-26T17:28:31Z</dcterms:modified>
</cp:coreProperties>
</file>